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0" r:id="rId4"/>
    <p:sldId id="263" r:id="rId5"/>
    <p:sldId id="271" r:id="rId6"/>
    <p:sldId id="272" r:id="rId7"/>
    <p:sldId id="296" r:id="rId8"/>
    <p:sldId id="264" r:id="rId9"/>
    <p:sldId id="261" r:id="rId10"/>
    <p:sldId id="299" r:id="rId11"/>
    <p:sldId id="269" r:id="rId12"/>
    <p:sldId id="300" r:id="rId13"/>
    <p:sldId id="265" r:id="rId14"/>
    <p:sldId id="262" r:id="rId15"/>
    <p:sldId id="266" r:id="rId16"/>
    <p:sldId id="267" r:id="rId17"/>
    <p:sldId id="268" r:id="rId18"/>
    <p:sldId id="276" r:id="rId19"/>
    <p:sldId id="273" r:id="rId20"/>
    <p:sldId id="275" r:id="rId21"/>
    <p:sldId id="274" r:id="rId22"/>
    <p:sldId id="277" r:id="rId23"/>
    <p:sldId id="280" r:id="rId24"/>
    <p:sldId id="281" r:id="rId25"/>
    <p:sldId id="282" r:id="rId26"/>
    <p:sldId id="283" r:id="rId27"/>
    <p:sldId id="279" r:id="rId28"/>
    <p:sldId id="278" r:id="rId29"/>
    <p:sldId id="284" r:id="rId30"/>
    <p:sldId id="285" r:id="rId31"/>
    <p:sldId id="286" r:id="rId32"/>
    <p:sldId id="287" r:id="rId33"/>
    <p:sldId id="298" r:id="rId34"/>
    <p:sldId id="288" r:id="rId35"/>
    <p:sldId id="289" r:id="rId36"/>
    <p:sldId id="290" r:id="rId37"/>
    <p:sldId id="291" r:id="rId38"/>
    <p:sldId id="292" r:id="rId39"/>
    <p:sldId id="293" r:id="rId40"/>
    <p:sldId id="295" r:id="rId41"/>
    <p:sldId id="297" r:id="rId42"/>
    <p:sldId id="294" r:id="rId4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490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46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665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29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17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14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06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4721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86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30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240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54BBE-1D36-424F-826C-FABA32EBF073}" type="datetimeFigureOut">
              <a:rPr lang="de-DE" smtClean="0"/>
              <a:t>17.10.2017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0EC2-338E-4099-AB6C-E15CE459BF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32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0ahUKEwif1dmS8fTWAhWLuBoKHevbAxMQjRwIBw&amp;url=https://www.invaso.de/shop/deutschland/fuer_kaelber/konservierung_und_hygiene/ecocid%C2%AE_s_6,2,0,185.html&amp;psig=AOvVaw3tnzrtBnJ6bacDf0kUhxGz&amp;ust=150823439534041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82624" y="3083941"/>
            <a:ext cx="9698541" cy="1325563"/>
          </a:xfrm>
        </p:spPr>
        <p:txBody>
          <a:bodyPr>
            <a:noAutofit/>
          </a:bodyPr>
          <a:lstStyle/>
          <a:p>
            <a:pPr algn="ctr"/>
            <a:r>
              <a:rPr lang="de-DE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Anleitung zum Management von Druse im Bestand</a:t>
            </a:r>
            <a:endParaRPr lang="de-DE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15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Komplikationen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72" y="2303601"/>
            <a:ext cx="5702128" cy="418018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58" y="2304547"/>
            <a:ext cx="5421714" cy="417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9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Komplikationen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2176871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Hämatogene oder lymphatische Streuung des Erregers</a:t>
            </a:r>
          </a:p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Metastatische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Druseinfektion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(Inzidenz zwischen 2 % und 28 %)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Abszesse in sämtlichen Organen möglich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Vorwiegend in Leber,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Mesenterium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Milz, Nieren und Gehirn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Häufiger: Lymphknoten der kranialen Gekrösewurzel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Symptome: Kolik, Verdauungsstörungen, allmähliche Abmagerung</a:t>
            </a:r>
          </a:p>
          <a:p>
            <a:pPr lvl="2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79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Komplikationen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4294967295"/>
          </p:nvPr>
        </p:nvSpPr>
        <p:spPr>
          <a:xfrm>
            <a:off x="0" y="2176463"/>
            <a:ext cx="10515600" cy="4351337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115" y="1889760"/>
            <a:ext cx="6131292" cy="457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Komplikationen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Hämatogene oder lymphatische Streuung des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Erreger</a:t>
            </a:r>
          </a:p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Selten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2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Abszesse der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Mediastinallympknoten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Paravertebrale Abszesse</a:t>
            </a:r>
          </a:p>
          <a:p>
            <a:pPr lvl="2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Septische Arthritis</a:t>
            </a:r>
          </a:p>
          <a:p>
            <a:pPr lvl="2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Eitrige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Meningoenzephalitis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Durch Verschleppung des Erregers ins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Liquorsystem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Septikämie</a:t>
            </a:r>
          </a:p>
          <a:p>
            <a:pPr lvl="3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Rascher letaler Ausgang besonders bei Fohlen und Eseln</a:t>
            </a:r>
          </a:p>
        </p:txBody>
      </p:sp>
    </p:spTree>
    <p:extLst>
      <p:ext uri="{BB962C8B-B14F-4D97-AF65-F5344CB8AC3E}">
        <p14:creationId xmlns:p14="http://schemas.microsoft.com/office/powerpoint/2010/main" val="10951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Komplikationen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Verbindung mit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immunmedierten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Prozessen</a:t>
            </a:r>
          </a:p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Häufiger: </a:t>
            </a:r>
          </a:p>
          <a:p>
            <a:pPr lvl="2"/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Petechialfieber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(Morbus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maculosus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Purpura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hämorrhagica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Inzidenz ca. 6,5 %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Selten: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Myositiden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Nephropathien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Myokarditiden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6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Epidemiologie / Immunität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2028368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75 % der Pferde entwickeln nach einer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Druseinfektion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eine belastbare Immunität für 5 – 7 Jahre</a:t>
            </a:r>
          </a:p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Geschlossene Bestände mit wenig Pferdeverkehr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Geringe Bestandsimmunität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Offene Bestände mit Pferden unterschiedlichen Alters und viel Pferdeverkehr (Turnier, Lehrgänge, Handel)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Bessere Bestandsimmunität</a:t>
            </a:r>
          </a:p>
          <a:p>
            <a:pPr lvl="1"/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Aber:</a:t>
            </a:r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größeres Infektionsrisiko!!!</a:t>
            </a:r>
          </a:p>
        </p:txBody>
      </p:sp>
    </p:spTree>
    <p:extLst>
      <p:ext uri="{BB962C8B-B14F-4D97-AF65-F5344CB8AC3E}">
        <p14:creationId xmlns:p14="http://schemas.microsoft.com/office/powerpoint/2010/main" val="165236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Epidemiologie / Immunität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2301562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10 % der betroffenen Pferde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eines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Druseausbruches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werden 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zu langfristigen 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inapparenten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Trägern (Silent Carrier)</a:t>
            </a:r>
          </a:p>
          <a:p>
            <a:pPr marL="914400" lvl="2" indent="0">
              <a:buNone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i. d. R. mind. 1 Pferd im Stall nach einem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Druseausbruch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!!!</a:t>
            </a:r>
          </a:p>
          <a:p>
            <a:pPr marL="914400" lvl="2" indent="0">
              <a:buNone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Erregerreservoir in Luftsäcken und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Nasensinen</a:t>
            </a: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à"/>
            </a:pPr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Intermittierende Ausscheidung des Erregers</a:t>
            </a:r>
          </a:p>
          <a:p>
            <a:pPr lvl="3">
              <a:buFont typeface="Wingdings" panose="05000000000000000000" pitchFamily="2" charset="2"/>
              <a:buChar char="à"/>
            </a:pPr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Vermehrte Ausscheidung bei Stress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181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Epidemiologie / Immunität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de-DE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Problem:</a:t>
            </a: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Klinisch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inapparent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infiziertes Pferd im Bestand</a:t>
            </a:r>
            <a:endParaRPr lang="de-DE" sz="2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de-DE" sz="2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4">
              <a:buFont typeface="Wingdings" panose="05000000000000000000" pitchFamily="2" charset="2"/>
              <a:buChar char="à"/>
            </a:pPr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Erneuter Ausbruch bei Einführung eines gesunden Pferdes ohne belastbare Immunität</a:t>
            </a:r>
          </a:p>
          <a:p>
            <a:pPr marL="1828800" lvl="4" indent="0">
              <a:buNone/>
            </a:pPr>
            <a:endParaRPr lang="de-DE" sz="2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Klinisch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inapparent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infiziertes Pferd wird in gesunden Bestand eingeführt</a:t>
            </a:r>
          </a:p>
          <a:p>
            <a:pPr marL="914400" lvl="2" indent="0">
              <a:buNone/>
            </a:pP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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Druseausbruch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wenn der Bestand keine belastbare Immunität hat</a:t>
            </a: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98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Diagnostik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786579" y="1513898"/>
            <a:ext cx="10515600" cy="435133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Nachweismethoden</a:t>
            </a:r>
          </a:p>
          <a:p>
            <a:pPr lvl="1"/>
            <a:r>
              <a:rPr lang="de-DE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Bakterielle Kultur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Tupfer mit Transportmedium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Weist lebende Bakterien nach; gilt immer noch als „Goldstandard“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Sensitivität jedoch relativ gering</a:t>
            </a:r>
          </a:p>
          <a:p>
            <a:pPr marL="914400" lvl="2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(außer bei deutlichem Nasenausfluss oder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Abszessmaterial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PCR: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Trockener Tupfer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Weist DNA des Erregers nach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Sensitivität bis zu 95 %</a:t>
            </a: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Sinnvoll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 Kombination von Kultur und PCR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1" r="7094" b="12595"/>
          <a:stretch/>
        </p:blipFill>
        <p:spPr>
          <a:xfrm rot="10800000">
            <a:off x="7980218" y="3839644"/>
            <a:ext cx="3855026" cy="271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72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Diagnostik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Nasentupfer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Handelsüblicher Tupfer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Sehr zeitsparend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Beprobung mehrerer Pferde möglich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Nachteil: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geringe Sensitivität wegen kleiner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Beprobungsfläche</a:t>
            </a: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479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Ätiologie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734291" y="2506662"/>
            <a:ext cx="10515600" cy="4351338"/>
          </a:xfrm>
        </p:spPr>
        <p:txBody>
          <a:bodyPr/>
          <a:lstStyle/>
          <a:p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Streptococcus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ssp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Gram positives Bakterium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ß-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häm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Streptococcus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(Gruppe C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Lancefield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Überlebt in der Erde ca. 4 Tage, im Wasser ca. 8 Wochen</a:t>
            </a:r>
          </a:p>
        </p:txBody>
      </p:sp>
    </p:spTree>
    <p:extLst>
      <p:ext uri="{BB962C8B-B14F-4D97-AF65-F5344CB8AC3E}">
        <p14:creationId xmlns:p14="http://schemas.microsoft.com/office/powerpoint/2010/main" val="200425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Diagnostik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Pharynxtupfer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Handelsüblicher Uterustupfer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Relativ zeitsparend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Beprobung mehrerer Pferde möglich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Höhere Sensitivität als Nasentupfer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Nachteil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evtl.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Sedation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nötig</a:t>
            </a: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geringe Sensitivität wegen kleiner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Beprobungsfläche</a:t>
            </a: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" t="36195" r="5000"/>
          <a:stretch/>
        </p:blipFill>
        <p:spPr>
          <a:xfrm rot="5400000">
            <a:off x="8206311" y="3404287"/>
            <a:ext cx="4234267" cy="216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35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Diagnostik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Pharynxspülprobe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50 ml sterile NaCl-Lösung in Pharynx spülen und auffangen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Relativ bis sehr sensitiv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Große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Beprobungsfläche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Nachteil:</a:t>
            </a: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Höherer Zeitaufwand</a:t>
            </a: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i. d. R. </a:t>
            </a:r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Sedation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nötig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85" b="10303"/>
          <a:stretch/>
        </p:blipFill>
        <p:spPr>
          <a:xfrm rot="10800000">
            <a:off x="5299362" y="3670808"/>
            <a:ext cx="6376555" cy="292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90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Diagnostik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Luftsackspülprobe unter endoskopischer Kontrolle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20 - 30 ml sterile NaCl-Lösung in Luftsack eingeben und absaugen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sehr sensitiv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Geeignet zur Identifikation von „Silent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Carriern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“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Zusätzliche Sicht auf pathologische Veränderungen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Nachteil:</a:t>
            </a: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Hoher Zeitaufwand</a:t>
            </a:r>
          </a:p>
          <a:p>
            <a:pPr lvl="2"/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Sedation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nötig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9215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Therapie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Boxenruhe</a:t>
            </a:r>
          </a:p>
          <a:p>
            <a:pPr lvl="1"/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Symptomatische Therapie</a:t>
            </a:r>
          </a:p>
          <a:p>
            <a:pPr lvl="2"/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NSAID´s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lvl="3"/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ei hohem Fieber</a:t>
            </a:r>
          </a:p>
          <a:p>
            <a:pPr lvl="3"/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</a:t>
            </a:r>
            <a:r>
              <a:rPr 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ur Unterstützung der Abschwellung</a:t>
            </a:r>
          </a:p>
          <a:p>
            <a:pPr lvl="2"/>
            <a:r>
              <a:rPr lang="de-DE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Mukolytika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lvl="3"/>
            <a:r>
              <a:rPr 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Zur Unterstützung der </a:t>
            </a:r>
            <a:r>
              <a:rPr lang="de-DE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Sekretolyse</a:t>
            </a:r>
            <a:endParaRPr lang="de-DE" sz="20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Lokale Wärmebehandlung: </a:t>
            </a:r>
          </a:p>
          <a:p>
            <a:pPr lvl="3"/>
            <a:r>
              <a:rPr 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Zur Unterstützung der </a:t>
            </a:r>
            <a:r>
              <a:rPr lang="de-DE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Abszessreifung</a:t>
            </a:r>
            <a:endParaRPr lang="de-DE" sz="20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4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Kartoffelwickel,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Hotpacks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hyperämisierende Salben</a:t>
            </a:r>
          </a:p>
          <a:p>
            <a:pPr lvl="2"/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Spaltung von reifen Abszessen</a:t>
            </a:r>
          </a:p>
          <a:p>
            <a:pPr lvl="3"/>
            <a:r>
              <a:rPr 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Spülung der </a:t>
            </a:r>
            <a:r>
              <a:rPr lang="de-DE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Abszesshöhle</a:t>
            </a:r>
            <a:r>
              <a:rPr lang="de-DE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mit verdünnter Jodlösung</a:t>
            </a:r>
          </a:p>
          <a:p>
            <a:pPr lvl="2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68" r="10636"/>
          <a:stretch/>
        </p:blipFill>
        <p:spPr>
          <a:xfrm rot="5400000">
            <a:off x="7944497" y="2972429"/>
            <a:ext cx="4286230" cy="287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88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Therapie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Antibiotika ja, nein, vielleicht ???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Wird sehr kontrovers diskutiert !!!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Allgemein anerkannt: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Eine antibiotische Behandlung ist nicht angezeigt, wenn das Tier klinisch nicht schwer erkrankt ist oder es schon zur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Abszessbildung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gekommen ist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Der Einsatz von Antibiotika bei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komplikativen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Verläufen mit hochgradig gestörtem Allgemeinbefinden und hohem Fieber ist angezeigt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Eine aggressive Antibiotikatherapie im Frühstadium (Fieberphase, noch keine Abszedierung der Lymphknoten) kann der Weiterverbreitung der Infektion entgegenwirken</a:t>
            </a:r>
          </a:p>
          <a:p>
            <a:pPr lvl="2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599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Therapie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Nachteil des Antibiotikaeinsatzes:</a:t>
            </a:r>
          </a:p>
          <a:p>
            <a:pPr lvl="1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erzögerte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Abszessreifung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Insuffiziente Reaktion des Immunsystems</a:t>
            </a:r>
          </a:p>
          <a:p>
            <a:pPr marL="457200" lvl="1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Reinfektionsgefahr!</a:t>
            </a:r>
          </a:p>
          <a:p>
            <a:pPr marL="457200" lvl="1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Pferde müssen weiterhin separat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aufgestallt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werden!</a:t>
            </a: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Antibiotikum der Wahl: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Penicillin</a:t>
            </a: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6296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Therapie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Bei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komplikativen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Verläufen mit Dysphagie und Dyspnoe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Infusionen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Ernährung per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Nasenschlundsonde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Evtl. Tracheotomie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Bei metastatischen Infektionen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Symptomatische Therapie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Lange Antibiotikagabe bis zu 2 Monaten und mehr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Bei Morbus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Maculosus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Glukokortikoide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hochdosiert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Antibiotika aufgrund der Gefahr von Sekundärinfektionen</a:t>
            </a: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531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Ziel: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Verhinderung der Ausbreitung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Bekämpfung der Infektion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Ausbildung einer guten Immunität</a:t>
            </a: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Problem: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Weder Anzeige- noch Meldepflicht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Keine behördliche Vorgaben hinsichtlich des Managements</a:t>
            </a: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Erfordert ein hohes Maß an Disziplin und Verantwortung</a:t>
            </a: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von allen Beteiligten!!!</a:t>
            </a: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4709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Wichtig:</a:t>
            </a:r>
          </a:p>
          <a:p>
            <a:pPr marL="0" indent="0">
              <a:buNone/>
            </a:pPr>
            <a:endParaRPr lang="de-DE" b="1" u="sng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Offener und ehrlicher Umgang mit der Situation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Drusebekämpfung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hat oberste Priorität vor individuellen Interessen</a:t>
            </a: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(z. B. Turnierstart oder Lehrgangsteilnahme)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Eine delegierende oder verantwortliche Person sollte festgelegt werden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Alle Personen müssen informiert werden</a:t>
            </a:r>
          </a:p>
          <a:p>
            <a:pPr marL="457200" lvl="1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(Reiter, Besitzer, Trainer, Personal, Tierarzt, Schmied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u.s.w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.)</a:t>
            </a: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0136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30382" y="208539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Frühzeitige Diagnosesicherung essentiell aber schwierig!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Im Frühstadium werden evtl. noch keine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/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nur wenig Erreger ausgeschieden</a:t>
            </a:r>
          </a:p>
          <a:p>
            <a:pPr lvl="1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ine Vielzahl der infizierten Tiere kann klinisch symptomlos sein</a:t>
            </a: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Daher: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Pferde mit Fieber sofort separieren!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Evtl. wiederholt Beproben, bis die Diagnose gesichert ist!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Wenn Verdachtsdiagnose bestätigt: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Transport in und aus dem Bestand unterbinden!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Personenverkehr einschränken!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Kein Zugang für Hunde und Katzen!</a:t>
            </a: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2133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Ätiologie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Hauptquelle des Erregers sind: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Eitrige Ausscheidungen infizierter Pferde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Übertragung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aerogen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durch Tröpfcheninfektion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Kontakt unter Pferden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Indirekt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Vehikel:</a:t>
            </a:r>
          </a:p>
          <a:p>
            <a:pPr lvl="3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Hände, Kleidung, Boxen, Wassereimer, Futterkrippen, Stallgeräte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99" y="2565702"/>
            <a:ext cx="3498273" cy="223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03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Idealerweise 3 Quarantänezonen: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Zone 1: gesunde Pferde, die keinen Kontakt zu erkrankten Tieren hatten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Zone 2: verdächtige Pferde ohne klinische Symptome, die Kontakt zu erkrankten Tieren hatten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Zone 3: erkrankte Pferde</a:t>
            </a: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Falls keine räumliche Trennung möglich: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Farbliche Markierung an Boxen und Stallgeräten (z. B. grün für Zone 1, orange für Zone 2 und rot für Zone 3)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Arbeitsgänge d. h. Füttern, Misten etc. beginnend bei den gesunden Pferden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Erst danach werden verdächtige und zuletzt kranke Tiere versorgt</a:t>
            </a: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6409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 jeder Zone sollten vorhanden sein: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Stallgeräte und Schubkarren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Mülleimer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Schutzkleidung, Desinfektionswannen und Händedesinfektion</a:t>
            </a: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Besonders die nicht erkrankten Pferde sollten täglich auf Fieber und klinische Symptome </a:t>
            </a:r>
            <a:r>
              <a:rPr lang="de-DE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kontrolliert werden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9200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de-DE" sz="3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Desinfektions- und Hygienemaßnahmen</a:t>
            </a:r>
          </a:p>
          <a:p>
            <a:pPr marL="0" indent="0">
              <a:buNone/>
            </a:pPr>
            <a:endParaRPr lang="de-DE" sz="30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sz="2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Geeignetes Desinfektionsmittel </a:t>
            </a:r>
            <a:r>
              <a:rPr lang="de-DE" sz="2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wählen (z. B. </a:t>
            </a:r>
            <a:r>
              <a:rPr lang="de-DE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Ecocid</a:t>
            </a:r>
            <a:r>
              <a:rPr lang="de-DE" sz="2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S, Firma Noack)</a:t>
            </a:r>
            <a:endParaRPr lang="de-DE" sz="26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Wirksamkeit und Konzentration bei niedrigen Außentemperaturen beachten</a:t>
            </a:r>
          </a:p>
          <a:p>
            <a:pPr marL="457200" lvl="1" indent="0">
              <a:buNone/>
            </a:pPr>
            <a:endParaRPr lang="de-DE" sz="26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sz="2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während der </a:t>
            </a:r>
            <a:r>
              <a:rPr lang="de-DE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Druseinfektion</a:t>
            </a:r>
            <a:endParaRPr lang="de-DE" sz="26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Zwischen den verschiedenen Zonen</a:t>
            </a:r>
          </a:p>
          <a:p>
            <a:pPr lvl="2"/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Zwischen den Individuen innerhalb einer Zone</a:t>
            </a:r>
          </a:p>
          <a:p>
            <a:pPr marL="914400" lvl="2" indent="0">
              <a:buNone/>
            </a:pPr>
            <a:endParaRPr lang="de-DE" sz="22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sz="2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Schlussdesinfektion:</a:t>
            </a:r>
          </a:p>
          <a:p>
            <a:pPr lvl="2"/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Stallungen gründlich reinigen, insbesondere von organischem Material</a:t>
            </a:r>
          </a:p>
          <a:p>
            <a:pPr lvl="2"/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Krippen und </a:t>
            </a:r>
            <a:r>
              <a:rPr lang="de-DE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Tränkebecken</a:t>
            </a:r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auswaschen</a:t>
            </a:r>
          </a:p>
          <a:p>
            <a:pPr lvl="2"/>
            <a:r>
              <a:rPr lang="de-DE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Mehrmalige Sprühdesinfektion</a:t>
            </a: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026" name="Picture 2" descr="Bildergebnis für ecocid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" r="7759"/>
          <a:stretch/>
        </p:blipFill>
        <p:spPr bwMode="auto">
          <a:xfrm>
            <a:off x="9434946" y="3659920"/>
            <a:ext cx="2556164" cy="305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2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3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Bewegungsmanagement: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Räumliche Trennung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Gesunde, verdächtige und erkrankte Tiere werden separat bewegt</a:t>
            </a:r>
          </a:p>
          <a:p>
            <a:pPr marL="914400" lvl="2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z. B. gesunde Tiere nur in der Reithalle, erkrankte Tiere nur auf dem Reitplatz, ….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Bei Weidehaltung sollte ein Zaunabstand von mind. 10 m eingehalten werden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Keine gemeinsamen Laufwege, auf denen sich die Pferde begegnen können</a:t>
            </a: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Zeitliche Trennung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Zuerst die gesunden, dann die verdächtigen und zuletzt die erkrankten Tiere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Bei Koppelgang: morgens gesunde Pferde, nachmittags erkrankte Pferde auf separaten Koppeln</a:t>
            </a: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6916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Wann ist ein Bestand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Drusefrei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?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Empfehlung der FN („Kurzinfo zur Druse“)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 negative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Tupferproben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(Kultur und PCR) im Abstand von 1 Woche</a:t>
            </a:r>
          </a:p>
          <a:p>
            <a:pPr marL="0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Wann macht es Sinn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Tupferproben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zu nehmen?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Empfehlung: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Kein neuer Krankheitsfall für mind. 3 (besser 6 – 8) Wochen</a:t>
            </a: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246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/>
          </a:bodyPr>
          <a:lstStyle/>
          <a:p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Ziel der Abschlusskontrolle:</a:t>
            </a:r>
          </a:p>
          <a:p>
            <a:pPr marL="0" indent="0">
              <a:buNone/>
            </a:pPr>
            <a:endParaRPr lang="de-DE" b="1" u="sng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Identifikation von persistent infizierten Pferden (PI-Pferde)</a:t>
            </a:r>
          </a:p>
          <a:p>
            <a:pPr marL="457200" lvl="1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d. h. symptomlose Pferde, die weiterhin Erreger ausscheiden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Erregerausscheidung evtl. aber nur intermittierend</a:t>
            </a: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Tupferproben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können falsch negatives Ergebnis liefern!!!</a:t>
            </a: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Effektivste Methode zur Identifikation von PI-Pferden</a:t>
            </a: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 Luftsackspülprobe</a:t>
            </a: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1528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/>
          </a:bodyPr>
          <a:lstStyle/>
          <a:p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Therapie bei PI-Pferden:</a:t>
            </a:r>
          </a:p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Luftsackempyem: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Luftsackspülung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Lokale Anwendung von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Mukolytika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(z. B.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Acetylcystein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Luftsackchondroide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Endoskopische Entfernung mittels Fangkorb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5303" r="7652" b="6666"/>
          <a:stretch/>
        </p:blipFill>
        <p:spPr>
          <a:xfrm rot="10800000">
            <a:off x="8015369" y="3138055"/>
            <a:ext cx="3840657" cy="347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6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Bestandsmanagement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15234"/>
            <a:ext cx="10515600" cy="4351338"/>
          </a:xfrm>
        </p:spPr>
        <p:txBody>
          <a:bodyPr>
            <a:normAutofit/>
          </a:bodyPr>
          <a:lstStyle/>
          <a:p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Therapie bei PI-Pferden: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Positive PCR und / oder Kultur bei makroskopisch unauffälligen Luftsäcken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Lokale Therapie mit Penicillin-Gel</a:t>
            </a:r>
          </a:p>
          <a:p>
            <a:pPr lvl="3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Gesamtvolumen 50 ml: 10 Mio. IE Na-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Benzylpenicillin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mit 2g Gelatine</a:t>
            </a:r>
          </a:p>
          <a:p>
            <a:pPr marL="1371600" lvl="3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(in Apotheke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anmischen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lassen)</a:t>
            </a:r>
          </a:p>
          <a:p>
            <a:pPr marL="1371600" lvl="3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Kombination mit systemischer Antibiotikatherapie über 10 Tage bei hartnäckigen Fällen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Erneute Beprobung nach 2 Wochen</a:t>
            </a:r>
          </a:p>
          <a:p>
            <a:pPr marL="914400" lvl="2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Gelten als saniert, wenn 3 Proben im Abstand von je einer Woche negativ sind</a:t>
            </a: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434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Prophylaxe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2176871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Ideal wäre eine Quarantäne von Neuzugängen über 3 Wochen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Beprobung ratsam (z. B. 3 x im Abstand von 1 Woche)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Druseimpfstoff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Geringe Schutzwirkung</a:t>
            </a:r>
          </a:p>
          <a:p>
            <a:pPr lvl="1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Hohe Nebenwirkungsrate</a:t>
            </a: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Nur als </a:t>
            </a:r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Notfallmaßnahme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empfohlen zur Verringerung der klinischen Symptome bei akut infektionsgefährdeten, gesunden Pferden</a:t>
            </a: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(Ständige Impfkommission: „Leitlinien zur Impfung von Pferden“)</a:t>
            </a:r>
          </a:p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2239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Ätiologie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557646" y="2506662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Inkubationszeit: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– 8 Tage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Erregerausscheidung: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14 Tage nach Infektion bzw. 2 – 3 Tage nach Fieberbeginn</a:t>
            </a:r>
          </a:p>
        </p:txBody>
      </p:sp>
    </p:spTree>
    <p:extLst>
      <p:ext uri="{BB962C8B-B14F-4D97-AF65-F5344CB8AC3E}">
        <p14:creationId xmlns:p14="http://schemas.microsoft.com/office/powerpoint/2010/main" val="23476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Zusammenfassung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89761"/>
            <a:ext cx="10515600" cy="4638448"/>
          </a:xfrm>
        </p:spPr>
        <p:txBody>
          <a:bodyPr>
            <a:normAutofit lnSpcReduction="10000"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Pferde mit Fieber sofort isolieren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Diagnose möglichst frühzeitig sichern, evtl. wiederholte Beprobungen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Umfassende Aufklärung aller Beteiligten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Pferde- und Personenverkehr einschränken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Desinfektions- und Hygieneplan erstellen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Stall- und Bewegungsmanagement vorgeben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Abschlussuntersuchung frühestens 3 (besser 6 – 8) Wochen nach dem letzten Krankheitsfall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Luftsackspülprobe zur Identifikation von persistent </a:t>
            </a:r>
            <a:r>
              <a:rPr lang="de-DE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infizierten Pferden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Reinigung und Schlussdesinfektion</a:t>
            </a:r>
          </a:p>
          <a:p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6758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38200" y="399450"/>
            <a:ext cx="9147464" cy="1325563"/>
          </a:xfrm>
        </p:spPr>
        <p:txBody>
          <a:bodyPr>
            <a:normAutofit/>
          </a:bodyPr>
          <a:lstStyle/>
          <a:p>
            <a:pPr algn="ctr"/>
            <a:r>
              <a:rPr lang="de-DE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Vielen</a:t>
            </a:r>
            <a:r>
              <a:rPr lang="de-DE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Dank für Ihre Aufmerksamkeit!</a:t>
            </a:r>
            <a:endParaRPr lang="de-DE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89761"/>
            <a:ext cx="10515600" cy="46384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910" y="1486022"/>
            <a:ext cx="6722917" cy="504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8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2176871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de-DE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Dietz O., </a:t>
            </a:r>
            <a:r>
              <a:rPr lang="de-DE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Huskamp</a:t>
            </a:r>
            <a:r>
              <a:rPr lang="de-DE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B.</a:t>
            </a:r>
          </a:p>
          <a:p>
            <a:pPr marL="0" indent="0">
              <a:buNone/>
            </a:pP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Handbuch Pferdepraxis 3. Auflage, Stuttgart, Enke Verlag 2005;</a:t>
            </a:r>
          </a:p>
          <a:p>
            <a:pPr marL="0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709 - 713</a:t>
            </a:r>
          </a:p>
          <a:p>
            <a:r>
              <a:rPr lang="de-DE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Puschmann T., Ohnesorge B.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Druse im Bestand – Aktuelle Empfehlungen zu Diagnostik, Therapie 	und Management, Enke Verlag Pferdespiegel 2017; 2: 75 – 83</a:t>
            </a:r>
          </a:p>
          <a:p>
            <a:r>
              <a:rPr lang="de-DE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Duffee</a:t>
            </a:r>
            <a:r>
              <a:rPr lang="de-DE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L. R.; </a:t>
            </a:r>
            <a:r>
              <a:rPr lang="de-DE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Stefanovski</a:t>
            </a:r>
            <a:r>
              <a:rPr lang="de-DE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D.; Boston, R. C.; Boyle, A. G.</a:t>
            </a:r>
          </a:p>
          <a:p>
            <a:pPr marL="457200" lvl="1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Predictor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virables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for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and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complications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associated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with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Streptococcus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	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equi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subsp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equi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infection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horses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JAVMA, 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Vol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247, Nr. 10, 	November 2015</a:t>
            </a:r>
          </a:p>
          <a:p>
            <a:r>
              <a:rPr lang="de-DE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Deutsche Reiterliche Vereinigung FN</a:t>
            </a:r>
          </a:p>
          <a:p>
            <a:pPr marL="0" indent="0">
              <a:buNone/>
            </a:pPr>
            <a:r>
              <a:rPr lang="de-DE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Kurzinfo zur Druse</a:t>
            </a:r>
            <a:endParaRPr lang="de-DE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723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Ätiologie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Erreger stark an Pferde angepasst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Pferde jeden Alters können sich infizieren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Junge Pferde &lt; 5 Jahren und immunsupprimierte Pferde erkranken häufiger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Mortalität bei Jungtieren bis 5 %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Schweregrad der Erkrankung abhängig von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Erregermenge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Immunstatus</a:t>
            </a:r>
          </a:p>
        </p:txBody>
      </p:sp>
    </p:spTree>
    <p:extLst>
      <p:ext uri="{BB962C8B-B14F-4D97-AF65-F5344CB8AC3E}">
        <p14:creationId xmlns:p14="http://schemas.microsoft.com/office/powerpoint/2010/main" val="7370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Klinische Symptome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Fieber 40 - 41,5° C</a:t>
            </a: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Nasenausfluss (zunächst serös-schleimig, später eitrig)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477" y="3010188"/>
            <a:ext cx="5468112" cy="363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0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Klinische Symptome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962891" y="197779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Schwellung / Schmerzhaftigkeit der Lymphknoten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Vorwiegend im Bereich des Kopfes</a:t>
            </a: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andibulares,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Lnn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etropharyngeales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VORSICHT:</a:t>
            </a:r>
          </a:p>
          <a:p>
            <a:pPr marL="457200" lvl="1" indent="0">
              <a:buNone/>
            </a:pP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Lymphknotenschwellung kann ausbleiben!!!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Pharyngitis, Laryngitis, Rhinitis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Gestreckte Kopf-Hals-Haltung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Schluckbeschwerden</a:t>
            </a:r>
          </a:p>
          <a:p>
            <a:pPr lvl="1"/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Stridor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der oberen Atemwege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5" r="15758"/>
          <a:stretch/>
        </p:blipFill>
        <p:spPr>
          <a:xfrm rot="5400000">
            <a:off x="8636911" y="2663115"/>
            <a:ext cx="3461935" cy="267635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7" b="4996"/>
          <a:stretch/>
        </p:blipFill>
        <p:spPr>
          <a:xfrm>
            <a:off x="5878078" y="4478483"/>
            <a:ext cx="2981907" cy="213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47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Klinische Symptome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Verlaufsformen: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Leichte Druse: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 leichte klinische Symptome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Spontanheilung möglich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Schwere Druse: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deutliche Störung des Allgemeinbefinden</a:t>
            </a:r>
          </a:p>
          <a:p>
            <a:pPr lvl="2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Frühzeitige Schwellung und Abszedierung der Lymphknoten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Kalte Druse:</a:t>
            </a:r>
          </a:p>
          <a:p>
            <a:pPr lvl="2"/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Kehlgangsabszesse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ohne Fieber</a:t>
            </a:r>
          </a:p>
          <a:p>
            <a:pPr lvl="2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B. nach zu niedrig dosierter Gabe von Antibiotika</a:t>
            </a:r>
          </a:p>
        </p:txBody>
      </p:sp>
    </p:spTree>
    <p:extLst>
      <p:ext uri="{BB962C8B-B14F-4D97-AF65-F5344CB8AC3E}">
        <p14:creationId xmlns:p14="http://schemas.microsoft.com/office/powerpoint/2010/main" val="240506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720" y="652236"/>
            <a:ext cx="1834701" cy="123752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Komplikationen</a:t>
            </a:r>
            <a:endParaRPr lang="de-D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89821" y="2176871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Atemnot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Druck auf Kehlkopf und / oder Trachea durch hochgradige Lymphknotenschwellung</a:t>
            </a:r>
          </a:p>
          <a:p>
            <a:pPr marL="457200" lvl="1" indent="0">
              <a:buNone/>
            </a:pP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Luftsackempyem /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chondroide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Infektion der Nasennebenhöhlen</a:t>
            </a: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Ständiges Erregerreservoir</a:t>
            </a:r>
          </a:p>
          <a:p>
            <a:pPr marL="457200" lvl="1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Persistent infizierte Tiere</a:t>
            </a:r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de-D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Direkte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Aspiration von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Eiter aus den Luftsäcken oder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Nasensinen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kann zu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Broncho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und / oder Pleuropneumonie führen</a:t>
            </a:r>
          </a:p>
          <a:p>
            <a:pPr lvl="2"/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2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1564</Words>
  <Application>Microsoft Office PowerPoint</Application>
  <PresentationFormat>Breitbild</PresentationFormat>
  <Paragraphs>423</Paragraphs>
  <Slides>42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Times New Roman</vt:lpstr>
      <vt:lpstr>Wingdings</vt:lpstr>
      <vt:lpstr>Office Theme</vt:lpstr>
      <vt:lpstr>Anleitung zum Management von Druse im Bestand</vt:lpstr>
      <vt:lpstr>Ätiologie</vt:lpstr>
      <vt:lpstr>Ätiologie</vt:lpstr>
      <vt:lpstr>Ätiologie</vt:lpstr>
      <vt:lpstr>Ätiologie</vt:lpstr>
      <vt:lpstr>Klinische Symptome</vt:lpstr>
      <vt:lpstr>Klinische Symptome</vt:lpstr>
      <vt:lpstr>Klinische Symptome</vt:lpstr>
      <vt:lpstr>Komplikationen</vt:lpstr>
      <vt:lpstr>Komplikationen</vt:lpstr>
      <vt:lpstr>Komplikationen</vt:lpstr>
      <vt:lpstr>Komplikationen</vt:lpstr>
      <vt:lpstr>Komplikationen</vt:lpstr>
      <vt:lpstr>Komplikationen</vt:lpstr>
      <vt:lpstr>Epidemiologie / Immunität</vt:lpstr>
      <vt:lpstr>Epidemiologie / Immunität</vt:lpstr>
      <vt:lpstr>Epidemiologie / Immunität</vt:lpstr>
      <vt:lpstr>Diagnostik</vt:lpstr>
      <vt:lpstr>Diagnostik</vt:lpstr>
      <vt:lpstr>Diagnostik</vt:lpstr>
      <vt:lpstr>Diagnostik</vt:lpstr>
      <vt:lpstr>Diagnostik</vt:lpstr>
      <vt:lpstr>Therapie</vt:lpstr>
      <vt:lpstr>Therapie</vt:lpstr>
      <vt:lpstr>Therapie</vt:lpstr>
      <vt:lpstr>Therapie</vt:lpstr>
      <vt:lpstr>Bestandsmanagement</vt:lpstr>
      <vt:lpstr>Bestandsmanagement</vt:lpstr>
      <vt:lpstr>Bestandsmanagement</vt:lpstr>
      <vt:lpstr>Bestandsmanagement</vt:lpstr>
      <vt:lpstr>Bestandsmanagement</vt:lpstr>
      <vt:lpstr>Bestandsmanagement</vt:lpstr>
      <vt:lpstr>PowerPoint-Präsentation</vt:lpstr>
      <vt:lpstr>Bestandsmanagement</vt:lpstr>
      <vt:lpstr>Bestandsmanagement</vt:lpstr>
      <vt:lpstr>Bestandsmanagement</vt:lpstr>
      <vt:lpstr>Bestandsmanagement</vt:lpstr>
      <vt:lpstr>Bestandsmanagement</vt:lpstr>
      <vt:lpstr>Prophylaxe</vt:lpstr>
      <vt:lpstr>Zusammenfassung</vt:lpstr>
      <vt:lpstr>Vielen Dank für Ihre Aufmerksamkeit!</vt:lpstr>
      <vt:lpstr>Literatur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Anleitung zum Mangement von Druse im Bestand</dc:title>
  <dc:creator>Anwender</dc:creator>
  <cp:lastModifiedBy>Anwender</cp:lastModifiedBy>
  <cp:revision>128</cp:revision>
  <dcterms:created xsi:type="dcterms:W3CDTF">2017-09-27T06:53:03Z</dcterms:created>
  <dcterms:modified xsi:type="dcterms:W3CDTF">2017-10-17T12:11:51Z</dcterms:modified>
</cp:coreProperties>
</file>